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77" r:id="rId2"/>
    <p:sldId id="285" r:id="rId3"/>
    <p:sldId id="279" r:id="rId4"/>
    <p:sldId id="284" r:id="rId5"/>
    <p:sldId id="264" r:id="rId6"/>
    <p:sldId id="272" r:id="rId7"/>
    <p:sldId id="286" r:id="rId8"/>
    <p:sldId id="280" r:id="rId9"/>
    <p:sldId id="273" r:id="rId10"/>
    <p:sldId id="287" r:id="rId11"/>
    <p:sldId id="282" r:id="rId12"/>
    <p:sldId id="269" r:id="rId13"/>
    <p:sldId id="265" r:id="rId14"/>
    <p:sldId id="266" r:id="rId15"/>
    <p:sldId id="267" r:id="rId16"/>
    <p:sldId id="263" r:id="rId17"/>
    <p:sldId id="288" r:id="rId18"/>
    <p:sldId id="281" r:id="rId19"/>
    <p:sldId id="278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B69A1-AC0B-4363-A2C5-7D4EE8EC3FF0}" v="3" dt="2024-03-13T09:49:5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42" autoAdjust="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B215-8216-4ADE-A25D-7CFC0EDE48AE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A545D-0DF9-4D82-B907-39F63E99DE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089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中畜會誌</a:t>
            </a:r>
            <a:r>
              <a:rPr lang="en-US" altLang="zh-TW" dirty="0"/>
              <a:t>14</a:t>
            </a:r>
            <a:r>
              <a:rPr lang="zh-TW" altLang="en-US" dirty="0"/>
              <a:t> </a:t>
            </a:r>
            <a:r>
              <a:rPr lang="en-US" altLang="zh-TW" dirty="0"/>
              <a:t>(3-4)</a:t>
            </a:r>
            <a:r>
              <a:rPr lang="zh-TW" altLang="en-US" dirty="0"/>
              <a:t>：</a:t>
            </a:r>
            <a:r>
              <a:rPr lang="en-US" altLang="zh-TW" dirty="0"/>
              <a:t>111-122</a:t>
            </a:r>
            <a:r>
              <a:rPr lang="zh-TW" altLang="en-US" dirty="0"/>
              <a:t>    </a:t>
            </a:r>
            <a:r>
              <a:rPr lang="en-US" altLang="zh-TW" dirty="0"/>
              <a:t>1985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99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中畜會誌</a:t>
            </a:r>
            <a:r>
              <a:rPr lang="en-US" altLang="zh-TW" dirty="0"/>
              <a:t>14</a:t>
            </a:r>
            <a:r>
              <a:rPr lang="zh-TW" altLang="en-US" dirty="0"/>
              <a:t> </a:t>
            </a:r>
            <a:r>
              <a:rPr lang="en-US" altLang="zh-TW" dirty="0"/>
              <a:t>(3-4)</a:t>
            </a:r>
            <a:r>
              <a:rPr lang="zh-TW" altLang="en-US" dirty="0"/>
              <a:t>：</a:t>
            </a:r>
            <a:r>
              <a:rPr lang="en-US" altLang="zh-TW" dirty="0"/>
              <a:t>111-122</a:t>
            </a:r>
            <a:r>
              <a:rPr lang="zh-TW" altLang="en-US" dirty="0"/>
              <a:t>    </a:t>
            </a:r>
            <a:r>
              <a:rPr lang="en-US" altLang="zh-TW" dirty="0"/>
              <a:t>1985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95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中國農村復興聯合委員會（簡稱農復會；即現在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農業部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前身）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自美國引進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科學發展</a:t>
            </a:r>
            <a:r>
              <a:rPr lang="en-US" altLang="zh-TW" dirty="0"/>
              <a:t>533</a:t>
            </a:r>
            <a:r>
              <a:rPr lang="zh-TW" altLang="en-US" dirty="0"/>
              <a:t>期 </a:t>
            </a:r>
            <a:r>
              <a:rPr lang="en-US" altLang="zh-TW" dirty="0"/>
              <a:t>2017</a:t>
            </a:r>
            <a:r>
              <a:rPr lang="zh-TW" altLang="en-US" dirty="0"/>
              <a:t>年 二元與三元的對話</a:t>
            </a:r>
            <a:r>
              <a:rPr lang="en-US" altLang="zh-TW" dirty="0"/>
              <a:t>-</a:t>
            </a:r>
            <a:r>
              <a:rPr lang="zh-TW" altLang="en-US" dirty="0"/>
              <a:t>土番鴨生產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06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中國農村復興聯合委員會（簡稱農復會；即現在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農業部</a:t>
            </a:r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前身）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自美國引進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24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科學發展</a:t>
            </a:r>
            <a:r>
              <a:rPr lang="en-US" altLang="zh-TW" dirty="0"/>
              <a:t>533</a:t>
            </a:r>
            <a:r>
              <a:rPr lang="zh-TW" altLang="en-US" dirty="0"/>
              <a:t>期 </a:t>
            </a:r>
            <a:r>
              <a:rPr lang="en-US" altLang="zh-TW" dirty="0"/>
              <a:t>2017</a:t>
            </a:r>
            <a:r>
              <a:rPr lang="zh-TW" altLang="en-US" dirty="0"/>
              <a:t>年 二元與三元的對話</a:t>
            </a:r>
            <a:r>
              <a:rPr lang="en-US" altLang="zh-TW" dirty="0"/>
              <a:t>-</a:t>
            </a:r>
            <a:r>
              <a:rPr lang="zh-TW" altLang="en-US" dirty="0"/>
              <a:t>土番鴨生產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95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黃順和</a:t>
            </a:r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農民可接受程度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級內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417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中畜會誌</a:t>
            </a:r>
            <a:r>
              <a:rPr lang="en-US" altLang="zh-TW" dirty="0"/>
              <a:t>14</a:t>
            </a:r>
            <a:r>
              <a:rPr lang="zh-TW" altLang="en-US" dirty="0"/>
              <a:t> </a:t>
            </a:r>
            <a:r>
              <a:rPr lang="en-US" altLang="zh-TW" dirty="0"/>
              <a:t>(3-4)</a:t>
            </a:r>
            <a:r>
              <a:rPr lang="zh-TW" altLang="en-US" dirty="0"/>
              <a:t>：</a:t>
            </a:r>
            <a:r>
              <a:rPr lang="en-US" altLang="zh-TW" dirty="0"/>
              <a:t>111-122</a:t>
            </a:r>
            <a:r>
              <a:rPr lang="zh-TW" altLang="en-US" dirty="0"/>
              <a:t>    </a:t>
            </a:r>
            <a:r>
              <a:rPr lang="en-US" altLang="zh-TW" dirty="0"/>
              <a:t>1985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A545D-0DF9-4D82-B907-39F63E99DEE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87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38D036-C26D-4079-9C4E-ACE923C7C02F}" type="datetimeFigureOut">
              <a:rPr lang="zh-TW" altLang="en-US" smtClean="0"/>
              <a:pPr/>
              <a:t>2024/3/27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129CF7-4D7B-44BC-ADDB-C56D5835F23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282" y="1928802"/>
            <a:ext cx="8929718" cy="1222375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dirty="0"/>
              <a:t>國產優質羽絨來源</a:t>
            </a:r>
            <a:r>
              <a:rPr lang="en-US" altLang="zh-TW" sz="4000" dirty="0"/>
              <a:t>-</a:t>
            </a:r>
            <a:r>
              <a:rPr lang="zh-TW" altLang="en-US" sz="4000" dirty="0"/>
              <a:t>土番鴨</a:t>
            </a: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4000" dirty="0"/>
              <a:t>黑鴨變白鴨的傳奇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596" y="4429132"/>
            <a:ext cx="8458200" cy="914400"/>
          </a:xfrm>
        </p:spPr>
        <p:txBody>
          <a:bodyPr/>
          <a:lstStyle/>
          <a:p>
            <a:pPr algn="ctr"/>
            <a:r>
              <a:rPr lang="zh-TW" altLang="en-US" dirty="0"/>
              <a:t>畜產試驗所</a:t>
            </a:r>
            <a:endParaRPr lang="en-US" altLang="zh-TW" dirty="0"/>
          </a:p>
          <a:p>
            <a:pPr algn="ctr"/>
            <a:r>
              <a:rPr lang="zh-TW" altLang="en-US" dirty="0"/>
              <a:t>黃振芳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672408" cy="24216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617541" cy="242166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617541" cy="24216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3527822" cy="242166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/>
              <a:t>人工授精</a:t>
            </a:r>
          </a:p>
        </p:txBody>
      </p:sp>
    </p:spTree>
    <p:extLst>
      <p:ext uri="{BB962C8B-B14F-4D97-AF65-F5344CB8AC3E}">
        <p14:creationId xmlns:p14="http://schemas.microsoft.com/office/powerpoint/2010/main" val="2446056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B4F1C-B8C2-F2B0-7A56-D9418B7E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如何建立白色土番鴨親代</a:t>
            </a:r>
            <a:r>
              <a:rPr lang="en-US" altLang="zh-TW" dirty="0"/>
              <a:t>-</a:t>
            </a:r>
            <a:r>
              <a:rPr lang="zh-TW" altLang="en-US" dirty="0"/>
              <a:t>白色菜鴨、北京鴨？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1275F4-48E1-4AC0-018F-211D80C0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白色菜鴨於民國</a:t>
            </a:r>
            <a:r>
              <a:rPr lang="en-US" altLang="zh-TW" dirty="0"/>
              <a:t>62</a:t>
            </a:r>
            <a:r>
              <a:rPr lang="zh-TW" altLang="en-US" dirty="0"/>
              <a:t>年起進行後裔土番鴨的毛色檢定。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最終將土番鴨白色羽毛顏色面積及其分布定性為</a:t>
            </a:r>
            <a:r>
              <a:rPr lang="en-US" altLang="zh-TW" dirty="0"/>
              <a:t>14</a:t>
            </a:r>
            <a:r>
              <a:rPr lang="zh-TW" altLang="en-US" dirty="0"/>
              <a:t>級</a:t>
            </a:r>
            <a:r>
              <a:rPr lang="en-US" altLang="zh-TW" dirty="0"/>
              <a:t>(</a:t>
            </a:r>
            <a:r>
              <a:rPr lang="zh-TW" altLang="en-US" dirty="0"/>
              <a:t>含全黑則為</a:t>
            </a:r>
            <a:r>
              <a:rPr lang="en-US" altLang="zh-TW" dirty="0"/>
              <a:t>15</a:t>
            </a:r>
            <a:r>
              <a:rPr lang="zh-TW" altLang="en-US" dirty="0"/>
              <a:t>級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發現北京鴨亦會影響改鴨後裔土番鴨毛色，故以同樣方式進行毛色檢定選育，方突破毛色合格率</a:t>
            </a:r>
            <a:r>
              <a:rPr lang="en-US" altLang="zh-TW" dirty="0"/>
              <a:t>70%</a:t>
            </a:r>
            <a:r>
              <a:rPr lang="zh-TW" altLang="en-US" dirty="0"/>
              <a:t>的瓶頸。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1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土番鴨毛色評分圖</a:t>
            </a:r>
          </a:p>
        </p:txBody>
      </p:sp>
      <p:pic>
        <p:nvPicPr>
          <p:cNvPr id="7170" name="圖片 23" descr="D:\魏良原\宜蘭分所\順和\毛色級數照片\土番鴨毛色2\123 14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005" y="1571612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圖片 24" descr="D:\魏良原\宜蘭分所\順和\毛色級數照片\土番鴨毛色2\123 13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555" y="1571612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圖片 25" descr="D:\魏良原\宜蘭分所\順和\毛色級數照片\土番鴨毛色2\123 14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205" y="1571612"/>
            <a:ext cx="1685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圖片 26" descr="D:\魏良原\宜蘭分所\順和\毛色級數照片\土番鴨毛色1\123 157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5005" y="3190862"/>
            <a:ext cx="1676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圖片 27" descr="D:\魏良原\宜蘭分所\順和\毛色級數照片\土番鴨毛色1\123 159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3805" y="3190862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圖片 28" descr="D:\魏良原\宜蘭分所\順和\毛色級數照片\土番鴨毛色2\123 133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6405" y="3190862"/>
            <a:ext cx="16859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圖片 29" descr="D:\魏良原\宜蘭分所\順和\毛色級數照片\土番鴨毛色2\123 125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6430" y="4791062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圖片 30" descr="D:\魏良原\宜蘭分所\順和\毛色級數照片\土番鴨毛色1\123 188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3805" y="4791062"/>
            <a:ext cx="16478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785918" y="2786058"/>
            <a:ext cx="58579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新細明體" pitchFamily="18" charset="-120"/>
              </a:rPr>
              <a:t>1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rPr>
              <a:t>全白                     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新細明體" pitchFamily="18" charset="-120"/>
              </a:rPr>
              <a:t>2-3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rPr>
              <a:t>僅頭頂有黑毛   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新細明體" pitchFamily="18" charset="-120"/>
              </a:rPr>
              <a:t>4</a:t>
            </a:r>
            <a:r>
              <a:rPr kumimoji="1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新細明體" pitchFamily="18" charset="-120"/>
              </a:rPr>
              <a:t>頭頂及背有些黑點</a:t>
            </a:r>
            <a:endParaRPr kumimoji="1" lang="zh-TW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67544" y="4398981"/>
            <a:ext cx="8283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dirty="0">
                <a:solidFill>
                  <a:srgbClr val="FF0000"/>
                </a:solidFill>
                <a:latin typeface="+mn-ea"/>
                <a:cs typeface="新細明體" pitchFamily="18" charset="-120"/>
              </a:rPr>
              <a:t>     5-7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dirty="0">
                <a:latin typeface="+mn-ea"/>
                <a:cs typeface="新細明體" pitchFamily="18" charset="-120"/>
              </a:rPr>
              <a:t>背部黑點面積少於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4cm</a:t>
            </a:r>
            <a:r>
              <a:rPr kumimoji="1" lang="en-US" altLang="zh-TW" sz="1600" baseline="30000" dirty="0">
                <a:latin typeface="+mn-ea"/>
                <a:cs typeface="新細明體" pitchFamily="18" charset="-120"/>
              </a:rPr>
              <a:t>2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  </a:t>
            </a:r>
            <a:r>
              <a:rPr kumimoji="1" lang="en-US" altLang="zh-TW" sz="1600" dirty="0">
                <a:solidFill>
                  <a:srgbClr val="FF0000"/>
                </a:solidFill>
                <a:latin typeface="+mn-ea"/>
                <a:cs typeface="新細明體" pitchFamily="18" charset="-120"/>
              </a:rPr>
              <a:t>8-9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dirty="0">
                <a:latin typeface="+mn-ea"/>
                <a:cs typeface="新細明體" pitchFamily="18" charset="-120"/>
              </a:rPr>
              <a:t>背部黑點面積多於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4cm</a:t>
            </a:r>
            <a:r>
              <a:rPr kumimoji="1" lang="en-US" altLang="zh-TW" sz="1600" baseline="30000" dirty="0">
                <a:latin typeface="+mn-ea"/>
                <a:cs typeface="新細明體" pitchFamily="18" charset="-120"/>
              </a:rPr>
              <a:t>2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  </a:t>
            </a:r>
            <a:r>
              <a:rPr kumimoji="1" lang="en-US" altLang="zh-TW" sz="1600" dirty="0">
                <a:solidFill>
                  <a:srgbClr val="FF0000"/>
                </a:solidFill>
                <a:latin typeface="+mn-ea"/>
                <a:cs typeface="新細明體" pitchFamily="18" charset="-120"/>
              </a:rPr>
              <a:t>10-12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dirty="0">
                <a:latin typeface="+mn-ea"/>
                <a:cs typeface="新細明體" pitchFamily="18" charset="-120"/>
              </a:rPr>
              <a:t>評級愈高黑毛色愈多</a:t>
            </a:r>
            <a:endParaRPr kumimoji="1" lang="zh-TW" altLang="zh-TW" sz="1600" dirty="0">
              <a:latin typeface="+mn-ea"/>
              <a:cs typeface="新細明體" pitchFamily="18" charset="-12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571604" y="6000768"/>
            <a:ext cx="38576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600" dirty="0">
                <a:solidFill>
                  <a:srgbClr val="FF0000"/>
                </a:solidFill>
                <a:latin typeface="+mn-ea"/>
                <a:cs typeface="新細明體" pitchFamily="18" charset="-120"/>
              </a:rPr>
              <a:t>13-14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dirty="0">
                <a:latin typeface="+mn-ea"/>
                <a:cs typeface="新細明體" pitchFamily="18" charset="-120"/>
              </a:rPr>
              <a:t>毛色幾乎近全黑  </a:t>
            </a:r>
            <a:r>
              <a:rPr kumimoji="1" lang="en-US" altLang="zh-TW" sz="1600" dirty="0">
                <a:solidFill>
                  <a:srgbClr val="FF0000"/>
                </a:solidFill>
                <a:latin typeface="+mn-ea"/>
                <a:cs typeface="新細明體" pitchFamily="18" charset="-120"/>
              </a:rPr>
              <a:t>15</a:t>
            </a:r>
            <a:r>
              <a:rPr kumimoji="1" lang="en-US" altLang="zh-TW" sz="1600" dirty="0">
                <a:latin typeface="+mn-ea"/>
                <a:cs typeface="新細明體" pitchFamily="18" charset="-120"/>
              </a:rPr>
              <a:t>: </a:t>
            </a:r>
            <a:r>
              <a:rPr kumimoji="1" lang="zh-TW" altLang="en-US" sz="1600" dirty="0">
                <a:latin typeface="+mn-ea"/>
                <a:cs typeface="新細明體" pitchFamily="18" charset="-120"/>
              </a:rPr>
              <a:t>全黑毛色</a:t>
            </a:r>
          </a:p>
        </p:txBody>
      </p:sp>
    </p:spTree>
    <p:extLst>
      <p:ext uri="{BB962C8B-B14F-4D97-AF65-F5344CB8AC3E}">
        <p14:creationId xmlns:p14="http://schemas.microsoft.com/office/powerpoint/2010/main" val="185799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1681163"/>
            <a:ext cx="48196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500034" y="5429264"/>
            <a:ext cx="8412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tx2"/>
                </a:solidFill>
              </a:rPr>
              <a:t>1963</a:t>
            </a:r>
            <a:r>
              <a:rPr lang="zh-TW" altLang="en-US" sz="2800" dirty="0">
                <a:solidFill>
                  <a:schemeClr val="tx2"/>
                </a:solidFill>
              </a:rPr>
              <a:t>年的土番鴨群，背景有褐色菜鴨</a:t>
            </a:r>
            <a:r>
              <a:rPr lang="en-US" altLang="zh-TW" sz="2800" dirty="0">
                <a:solidFill>
                  <a:schemeClr val="tx2"/>
                </a:solidFill>
              </a:rPr>
              <a:t>(</a:t>
            </a:r>
            <a:r>
              <a:rPr lang="zh-TW" altLang="en-US" sz="2800" dirty="0">
                <a:solidFill>
                  <a:schemeClr val="tx2"/>
                </a:solidFill>
              </a:rPr>
              <a:t>宜蘭縣礁溪鄉</a:t>
            </a:r>
            <a:r>
              <a:rPr lang="en-US" altLang="zh-TW" sz="2800" dirty="0">
                <a:solidFill>
                  <a:schemeClr val="tx2"/>
                </a:solidFill>
              </a:rPr>
              <a:t>)</a:t>
            </a:r>
          </a:p>
          <a:p>
            <a:endParaRPr lang="zh-TW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0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671638"/>
            <a:ext cx="48387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571472" y="5429264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tx2"/>
                </a:solidFill>
              </a:rPr>
              <a:t>1974</a:t>
            </a:r>
            <a:r>
              <a:rPr lang="zh-TW" altLang="en-US" sz="2800" dirty="0">
                <a:solidFill>
                  <a:schemeClr val="tx2"/>
                </a:solidFill>
              </a:rPr>
              <a:t>年改良途中的白色土番鴨，尚有約半數的有色個體</a:t>
            </a:r>
            <a:r>
              <a:rPr lang="en-US" altLang="zh-TW" sz="2800" dirty="0">
                <a:solidFill>
                  <a:schemeClr val="tx2"/>
                </a:solidFill>
              </a:rPr>
              <a:t>(</a:t>
            </a:r>
            <a:r>
              <a:rPr lang="zh-TW" altLang="en-US" sz="2800" dirty="0">
                <a:solidFill>
                  <a:schemeClr val="tx2"/>
                </a:solidFill>
              </a:rPr>
              <a:t>宜蘭縣冬山河畔</a:t>
            </a:r>
            <a:r>
              <a:rPr lang="en-US" altLang="zh-TW" sz="2800" dirty="0">
                <a:solidFill>
                  <a:schemeClr val="tx2"/>
                </a:solidFill>
              </a:rPr>
              <a:t>)</a:t>
            </a:r>
            <a:endParaRPr lang="zh-TW" alt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7888" y="1747838"/>
            <a:ext cx="48482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500034" y="5429264"/>
            <a:ext cx="769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>
                <a:solidFill>
                  <a:schemeClr val="tx2"/>
                </a:solidFill>
              </a:rPr>
              <a:t>1983</a:t>
            </a:r>
            <a:r>
              <a:rPr lang="zh-TW" altLang="en-US" sz="2800" dirty="0">
                <a:solidFill>
                  <a:schemeClr val="tx2"/>
                </a:solidFill>
              </a:rPr>
              <a:t>年的鴨群，尚有黑頭、黑背個體</a:t>
            </a:r>
            <a:r>
              <a:rPr lang="en-US" altLang="zh-TW" sz="2800" dirty="0">
                <a:solidFill>
                  <a:schemeClr val="tx2"/>
                </a:solidFill>
              </a:rPr>
              <a:t>(</a:t>
            </a:r>
            <a:r>
              <a:rPr lang="zh-TW" altLang="en-US" sz="2800" dirty="0">
                <a:solidFill>
                  <a:schemeClr val="tx2"/>
                </a:solidFill>
              </a:rPr>
              <a:t>臺南麻豆</a:t>
            </a:r>
            <a:r>
              <a:rPr lang="en-US" altLang="zh-TW" sz="28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622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土番鴨毛色大轉變</a:t>
            </a:r>
          </a:p>
        </p:txBody>
      </p:sp>
      <p:pic>
        <p:nvPicPr>
          <p:cNvPr id="2050" name="圖片 11" descr="D:\Lee\carcas0.BMP"/>
          <p:cNvPicPr>
            <a:picLocks noChangeAspect="1" noChangeArrowheads="1"/>
          </p:cNvPicPr>
          <p:nvPr/>
        </p:nvPicPr>
        <p:blipFill>
          <a:blip r:embed="rId2" cstate="print"/>
          <a:srcRect l="1645" t="5260" r="49248"/>
          <a:stretch>
            <a:fillRect/>
          </a:stretch>
        </p:blipFill>
        <p:spPr bwMode="auto">
          <a:xfrm>
            <a:off x="504370" y="1714488"/>
            <a:ext cx="2638870" cy="340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圖片 10" descr="D:\Lee\carcas0.BMP"/>
          <p:cNvPicPr>
            <a:picLocks noChangeAspect="1" noChangeArrowheads="1"/>
          </p:cNvPicPr>
          <p:nvPr/>
        </p:nvPicPr>
        <p:blipFill>
          <a:blip r:embed="rId3" cstate="print"/>
          <a:srcRect l="4596" t="1302" r="11076" b="53078"/>
          <a:stretch>
            <a:fillRect/>
          </a:stretch>
        </p:blipFill>
        <p:spPr bwMode="auto">
          <a:xfrm>
            <a:off x="3857621" y="1714488"/>
            <a:ext cx="478815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2910" y="5357826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tx2"/>
                </a:solidFill>
              </a:rPr>
              <a:t>黑色土番鴨屠體</a:t>
            </a:r>
          </a:p>
        </p:txBody>
      </p:sp>
      <p:sp>
        <p:nvSpPr>
          <p:cNvPr id="6" name="矩形 5"/>
          <p:cNvSpPr/>
          <p:nvPr/>
        </p:nvSpPr>
        <p:spPr>
          <a:xfrm>
            <a:off x="5143504" y="5357826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tx2"/>
                </a:solidFill>
              </a:rPr>
              <a:t>白色土番鴨屠體</a:t>
            </a:r>
          </a:p>
        </p:txBody>
      </p:sp>
      <p:sp>
        <p:nvSpPr>
          <p:cNvPr id="10" name="弧形箭號 (上彎) 11">
            <a:extLst>
              <a:ext uri="{FF2B5EF4-FFF2-40B4-BE49-F238E27FC236}">
                <a16:creationId xmlns:a16="http://schemas.microsoft.com/office/drawing/2014/main" id="{B636E142-8962-C6FC-CFB8-9D2FFCA78CF5}"/>
              </a:ext>
            </a:extLst>
          </p:cNvPr>
          <p:cNvSpPr/>
          <p:nvPr/>
        </p:nvSpPr>
        <p:spPr>
          <a:xfrm rot="20559825">
            <a:off x="2653499" y="4929875"/>
            <a:ext cx="2122492" cy="7063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台法合作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7" y="1223392"/>
            <a:ext cx="4137035" cy="23496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89906"/>
            <a:ext cx="3851519" cy="26914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"/>
          <a:stretch/>
        </p:blipFill>
        <p:spPr>
          <a:xfrm>
            <a:off x="4648200" y="1295400"/>
            <a:ext cx="4139952" cy="25512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3851920" cy="255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6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C62A5E-081A-1681-1E4E-3C2BAAE1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未來展望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0A039F-074C-5DAC-FA0F-9EFFCA8C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羽毛已從鴨隻屠宰過程的副產物成為產業一項主要收入來源。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期許上下游未來能有更多連結與合作，讓國內鴨隻飼養業者、羽絨加工業及國內消費者均能受益，達到三贏局面。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3055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214686"/>
            <a:ext cx="8686800" cy="838200"/>
          </a:xfrm>
        </p:spPr>
        <p:txBody>
          <a:bodyPr/>
          <a:lstStyle/>
          <a:p>
            <a:pPr algn="ctr"/>
            <a:r>
              <a:rPr lang="zh-TW" altLang="en-US" dirty="0"/>
              <a:t>感謝聆聽，敬請指教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1" descr="D:\Lee\carcas0.BMP"/>
          <p:cNvPicPr>
            <a:picLocks noChangeAspect="1" noChangeArrowheads="1"/>
          </p:cNvPicPr>
          <p:nvPr/>
        </p:nvPicPr>
        <p:blipFill rotWithShape="1">
          <a:blip r:embed="rId2" cstate="print"/>
          <a:srcRect l="1645" t="5260" r="51966"/>
          <a:stretch/>
        </p:blipFill>
        <p:spPr bwMode="auto">
          <a:xfrm>
            <a:off x="2843808" y="1124744"/>
            <a:ext cx="3456383" cy="532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23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DF085C-60AD-9A45-0F00-BF82E150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我國主要肉鴨與羽絨來源</a:t>
            </a:r>
            <a:r>
              <a:rPr lang="en-US" altLang="zh-TW" dirty="0"/>
              <a:t>-</a:t>
            </a:r>
            <a:r>
              <a:rPr lang="zh-TW" altLang="en-US" dirty="0"/>
              <a:t>三品種土番鴨</a:t>
            </a:r>
          </a:p>
        </p:txBody>
      </p:sp>
      <p:pic>
        <p:nvPicPr>
          <p:cNvPr id="4" name="內容版面配置區 7" descr="土番鴨公鴨.jpg">
            <a:extLst>
              <a:ext uri="{FF2B5EF4-FFF2-40B4-BE49-F238E27FC236}">
                <a16:creationId xmlns:a16="http://schemas.microsoft.com/office/drawing/2014/main" id="{F09E40B4-1D75-A361-464A-5CE7F32E1A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40768"/>
            <a:ext cx="4429025" cy="299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鴨隻照片\三品種土番鴨民間場照片\IMG_7932.JPG">
            <a:extLst>
              <a:ext uri="{FF2B5EF4-FFF2-40B4-BE49-F238E27FC236}">
                <a16:creationId xmlns:a16="http://schemas.microsoft.com/office/drawing/2014/main" id="{BB57C79B-E500-0009-1710-19F6776E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434" y="1340768"/>
            <a:ext cx="4492416" cy="299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E7A0A-A7FC-617D-E517-AB4DB6148DC1}"/>
              </a:ext>
            </a:extLst>
          </p:cNvPr>
          <p:cNvSpPr txBox="1">
            <a:spLocks/>
          </p:cNvSpPr>
          <p:nvPr/>
        </p:nvSpPr>
        <p:spPr>
          <a:xfrm>
            <a:off x="304800" y="4437112"/>
            <a:ext cx="8686800" cy="164301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l"/>
            </a:pPr>
            <a:r>
              <a:rPr lang="en-US" altLang="zh-TW" dirty="0"/>
              <a:t>2022</a:t>
            </a:r>
            <a:r>
              <a:rPr lang="zh-TW" altLang="en-US" dirty="0"/>
              <a:t>年屠宰</a:t>
            </a:r>
            <a:r>
              <a:rPr lang="en-US" altLang="zh-TW" dirty="0"/>
              <a:t>3,500</a:t>
            </a:r>
            <a:r>
              <a:rPr lang="zh-TW" altLang="en-US" dirty="0"/>
              <a:t>餘萬隻。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r>
              <a:rPr lang="zh-TW" altLang="en-US" dirty="0"/>
              <a:t>生產約</a:t>
            </a:r>
            <a:r>
              <a:rPr lang="en-US" altLang="zh-TW" dirty="0"/>
              <a:t>82,000</a:t>
            </a:r>
            <a:r>
              <a:rPr lang="zh-TW" altLang="en-US" dirty="0"/>
              <a:t>噸鴨肉，換算產值近</a:t>
            </a:r>
            <a:r>
              <a:rPr lang="en-US" altLang="zh-TW" dirty="0"/>
              <a:t>97</a:t>
            </a:r>
            <a:r>
              <a:rPr lang="zh-TW" altLang="en-US" dirty="0"/>
              <a:t>億。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r>
              <a:rPr lang="zh-TW" altLang="en-US" dirty="0"/>
              <a:t>鴨毛產量約</a:t>
            </a:r>
            <a:r>
              <a:rPr lang="en-US" altLang="zh-TW" dirty="0"/>
              <a:t>2,500</a:t>
            </a:r>
            <a:r>
              <a:rPr lang="zh-TW" altLang="en-US" dirty="0"/>
              <a:t>噸以上。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endParaRPr lang="en-US" altLang="zh-TW" dirty="0"/>
          </a:p>
          <a:p>
            <a:pPr>
              <a:buFont typeface="Wingdings" pitchFamily="2" charset="2"/>
              <a:buChar char="l"/>
            </a:pPr>
            <a:endParaRPr lang="en-US" altLang="zh-TW" dirty="0"/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415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國產羽絨優點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dirty="0"/>
              <a:t>土番鴨飼養期長，</a:t>
            </a:r>
            <a:r>
              <a:rPr lang="zh-TW" altLang="zh-TW" dirty="0"/>
              <a:t>絨朵成熟度高及品質優良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r>
              <a:rPr lang="zh-TW" altLang="zh-TW" dirty="0"/>
              <a:t>可於黃金</a:t>
            </a:r>
            <a:r>
              <a:rPr lang="en-US" altLang="zh-TW" dirty="0"/>
              <a:t>24</a:t>
            </a:r>
            <a:r>
              <a:rPr lang="zh-TW" altLang="zh-TW" dirty="0"/>
              <a:t>小時內完成第一道水洗，</a:t>
            </a:r>
            <a:r>
              <a:rPr lang="zh-TW" altLang="en-US" dirty="0"/>
              <a:t>有效阻止羽絨的發酵，保留住羽絨的蓬鬆彈力、保暖力及保存時間，加上臺灣具備世界頂級的羽絨加工技術，創造出最優質的羽絨精品。</a:t>
            </a:r>
            <a:endParaRPr lang="en-US" altLang="zh-TW" dirty="0"/>
          </a:p>
        </p:txBody>
      </p:sp>
      <p:pic>
        <p:nvPicPr>
          <p:cNvPr id="5" name="圖片 4" descr="一張含有 天空, 戶外, 煙, 空氣 的圖片&#10;&#10;自動產生的描述">
            <a:extLst>
              <a:ext uri="{FF2B5EF4-FFF2-40B4-BE49-F238E27FC236}">
                <a16:creationId xmlns:a16="http://schemas.microsoft.com/office/drawing/2014/main" id="{F900AC97-D6E2-A0B8-143C-CF394A4767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6"/>
            <a:ext cx="4320480" cy="2261372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7876CC9-A0F5-4C45-D178-6AC915998719}"/>
              </a:ext>
            </a:extLst>
          </p:cNvPr>
          <p:cNvSpPr txBox="1"/>
          <p:nvPr/>
        </p:nvSpPr>
        <p:spPr>
          <a:xfrm>
            <a:off x="5868144" y="6216134"/>
            <a:ext cx="305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0" i="0" dirty="0">
                <a:solidFill>
                  <a:srgbClr val="1F1F1F"/>
                </a:solidFill>
                <a:effectLst/>
                <a:latin typeface="Google Sans"/>
              </a:rPr>
              <a:t>(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Google Sans"/>
              </a:rPr>
              <a:t>台灣區羽毛輸出業同業公會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130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1960</a:t>
            </a:r>
            <a:r>
              <a:rPr lang="zh-TW" altLang="en-US" dirty="0"/>
              <a:t>年之前的土番鴨生產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dirty="0"/>
              <a:t>主要</a:t>
            </a:r>
            <a:r>
              <a:rPr lang="zh-TW" altLang="zh-TW" dirty="0"/>
              <a:t>以公黑色番鴨與母褐色菜鴨雜交所得的後代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r>
              <a:rPr lang="zh-TW" altLang="en-US" dirty="0"/>
              <a:t>此法所生產之土番鴨其屠體有黑色針毛殘留的問題，不僅影響屠體美觀，且羽毛利用性低。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  <p:pic>
        <p:nvPicPr>
          <p:cNvPr id="5" name="圖片 4" descr="一張含有 鳥類, 水鳥, 喙, 戶外 的圖片&#10;&#10;自動產生的描述">
            <a:extLst>
              <a:ext uri="{FF2B5EF4-FFF2-40B4-BE49-F238E27FC236}">
                <a16:creationId xmlns:a16="http://schemas.microsoft.com/office/drawing/2014/main" id="{508B0788-1C57-B04D-1CBB-F70728CF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86" y="3717032"/>
            <a:ext cx="6876628" cy="2947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早期二品種黑色土番鴨生產模式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714488"/>
            <a:ext cx="4867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5324189" cy="36724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56" y="2564904"/>
            <a:ext cx="3249876" cy="2376264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r>
              <a:rPr lang="zh-TW" altLang="en-US" dirty="0"/>
              <a:t>早期人工輔助鴨隻配種</a:t>
            </a:r>
          </a:p>
        </p:txBody>
      </p:sp>
    </p:spTree>
    <p:extLst>
      <p:ext uri="{BB962C8B-B14F-4D97-AF65-F5344CB8AC3E}">
        <p14:creationId xmlns:p14="http://schemas.microsoft.com/office/powerpoint/2010/main" val="270102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1960</a:t>
            </a:r>
            <a:r>
              <a:rPr lang="zh-TW" altLang="en-US" dirty="0"/>
              <a:t>年之前的土番鴨生產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/>
              <a:t>1954</a:t>
            </a:r>
            <a:r>
              <a:rPr lang="zh-TW" altLang="zh-TW" dirty="0"/>
              <a:t>年間</a:t>
            </a:r>
            <a:r>
              <a:rPr lang="zh-TW" altLang="en-US" dirty="0"/>
              <a:t>，自美國引進北京鴨，</a:t>
            </a:r>
            <a:r>
              <a:rPr lang="zh-TW" altLang="zh-TW" dirty="0"/>
              <a:t>北京鴨與田間的菜鴨雜交產生一些未經選育的鴨群</a:t>
            </a:r>
            <a:r>
              <a:rPr lang="zh-TW" altLang="en-US" dirty="0"/>
              <a:t>，</a:t>
            </a:r>
            <a:r>
              <a:rPr lang="zh-TW" altLang="zh-TW" dirty="0"/>
              <a:t>農民將這些雜交後的鴨隻統稱為「改鴨」</a:t>
            </a:r>
            <a:r>
              <a:rPr lang="zh-TW" altLang="en-US" dirty="0"/>
              <a:t>。利用這些改鴨為母方，</a:t>
            </a:r>
            <a:r>
              <a:rPr lang="zh-TW" altLang="zh-TW" dirty="0"/>
              <a:t>再與公番鴨雜交以生產土番鴨</a:t>
            </a:r>
            <a:r>
              <a:rPr lang="zh-TW" altLang="en-US" dirty="0"/>
              <a:t>。這樣的生產方式因為土番鴨體型較大，逐漸受到鴨農青睞。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r>
              <a:rPr lang="zh-TW" altLang="en-US" dirty="0"/>
              <a:t>現今以白色番鴨為終端公鴨所生產的三品種土番鴨，大多為全白羽色，僅少部分於頭頂有一小塊黑毛色的區域，此種改變不僅大幅提高了土番鴨屠體的美觀度，更創造了日後台灣羽毛王國的傳奇。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293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現行三品種白色土番鴨生產模式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49244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8204</TotalTime>
  <Words>798</Words>
  <Application>Microsoft Office PowerPoint</Application>
  <PresentationFormat>如螢幕大小 (4:3)</PresentationFormat>
  <Paragraphs>62</Paragraphs>
  <Slides>19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Google Sans</vt:lpstr>
      <vt:lpstr>Calibri</vt:lpstr>
      <vt:lpstr>Franklin Gothic Book</vt:lpstr>
      <vt:lpstr>Franklin Gothic Medium</vt:lpstr>
      <vt:lpstr>Wingdings</vt:lpstr>
      <vt:lpstr>Wingdings 2</vt:lpstr>
      <vt:lpstr>旅程</vt:lpstr>
      <vt:lpstr>國產優質羽絨來源-土番鴨  黑鴨變白鴨的傳奇</vt:lpstr>
      <vt:lpstr>PowerPoint 簡報</vt:lpstr>
      <vt:lpstr>我國主要肉鴨與羽絨來源-三品種土番鴨</vt:lpstr>
      <vt:lpstr>國產羽絨優點</vt:lpstr>
      <vt:lpstr>1960年之前的土番鴨生產</vt:lpstr>
      <vt:lpstr>早期二品種黑色土番鴨生產模式</vt:lpstr>
      <vt:lpstr>早期人工輔助鴨隻配種</vt:lpstr>
      <vt:lpstr>1960年之前的土番鴨生產</vt:lpstr>
      <vt:lpstr>現行三品種白色土番鴨生產模式</vt:lpstr>
      <vt:lpstr>人工授精</vt:lpstr>
      <vt:lpstr>如何建立白色土番鴨親代-白色菜鴨、北京鴨？</vt:lpstr>
      <vt:lpstr>土番鴨毛色評分圖</vt:lpstr>
      <vt:lpstr>PowerPoint 簡報</vt:lpstr>
      <vt:lpstr>PowerPoint 簡報</vt:lpstr>
      <vt:lpstr>PowerPoint 簡報</vt:lpstr>
      <vt:lpstr>土番鴨毛色大轉變</vt:lpstr>
      <vt:lpstr>台法合作</vt:lpstr>
      <vt:lpstr>未來展望</vt:lpstr>
      <vt:lpstr>感謝聆聽，敬請指教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Emma Li (李倬瑄)</cp:lastModifiedBy>
  <cp:revision>51</cp:revision>
  <dcterms:created xsi:type="dcterms:W3CDTF">2024-03-05T03:46:41Z</dcterms:created>
  <dcterms:modified xsi:type="dcterms:W3CDTF">2024-03-27T10:40:08Z</dcterms:modified>
</cp:coreProperties>
</file>